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Default Extension="svg" ContentType="image/svg+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Oswald Bold" charset="0"/>
      <p:regular r:id="rId8"/>
    </p:embeddedFont>
    <p:embeddedFont>
      <p:font typeface="Rosario Bold" charset="0"/>
      <p:regular r:id="rId9"/>
    </p:embeddedFont>
    <p:embeddedFont>
      <p:font typeface="Inter" charset="0"/>
      <p:regular r:id="rId10"/>
    </p:embeddedFont>
    <p:embeddedFont>
      <p:font typeface="Calibri" pitchFamily="34" charset="0"/>
      <p:regular r:id="rId11"/>
      <p:bold r:id="rId12"/>
      <p:italic r:id="rId13"/>
      <p:boldItalic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autoAdjust="0"/>
    <p:restoredTop sz="94622" autoAdjust="0"/>
  </p:normalViewPr>
  <p:slideViewPr>
    <p:cSldViewPr>
      <p:cViewPr>
        <p:scale>
          <a:sx n="49" d="100"/>
          <a:sy n="49" d="100"/>
        </p:scale>
        <p:origin x="-576"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10.png>
</file>

<file path=ppt/media/image11.png>
</file>

<file path=ppt/media/image11.svg>
</file>

<file path=ppt/media/image12.png>
</file>

<file path=ppt/media/image13.png>
</file>

<file path=ppt/media/image14.png>
</file>

<file path=ppt/media/image15.gif>
</file>

<file path=ppt/media/image15.svg>
</file>

<file path=ppt/media/image19.svg>
</file>

<file path=ppt/media/image2.png>
</file>

<file path=ppt/media/image2.svg>
</file>

<file path=ppt/media/image3.jpeg>
</file>

<file path=ppt/media/image4.jpeg>
</file>

<file path=ppt/media/image4.svg>
</file>

<file path=ppt/media/image5.png>
</file>

<file path=ppt/media/image6.png>
</file>

<file path=ppt/media/image7.png>
</file>

<file path=ppt/media/image8.png>
</file>

<file path=ppt/media/image9.jpe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3/30/2023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3/30/2023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image" Target="../media/image4.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1.sv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5.svg"/></Relationships>
</file>

<file path=ppt/slides/_rels/slide5.xml.rels><?xml version="1.0" encoding="UTF-8" standalone="yes"?>
<Relationships xmlns="http://schemas.openxmlformats.org/package/2006/relationships"><Relationship Id="rId13" Type="http://schemas.openxmlformats.org/officeDocument/2006/relationships/image" Target="../media/image7.png"/><Relationship Id="rId3" Type="http://schemas.openxmlformats.org/officeDocument/2006/relationships/image" Target="../media/image6.png"/><Relationship Id="rId12" Type="http://schemas.openxmlformats.org/officeDocument/2006/relationships/image" Target="../media/image9.svg"/><Relationship Id="rId2" Type="http://schemas.openxmlformats.org/officeDocument/2006/relationships/hyperlink" Target="https://www.mongodb.com/advantages-of-mongodb" TargetMode="External"/><Relationship Id="rId1" Type="http://schemas.openxmlformats.org/officeDocument/2006/relationships/slideLayout" Target="../slideLayouts/slideLayout7.xml"/><Relationship Id="rId15" Type="http://schemas.openxmlformats.org/officeDocument/2006/relationships/image" Target="../media/image12.png"/><Relationship Id="rId14" Type="http://schemas.openxmlformats.org/officeDocument/2006/relationships/image" Target="../media/image11.svg"/></Relationships>
</file>

<file path=ppt/slides/_rels/slide6.xml.rels><?xml version="1.0" encoding="UTF-8" standalone="yes"?>
<Relationships xmlns="http://schemas.openxmlformats.org/package/2006/relationships"><Relationship Id="rId3" Type="http://schemas.openxmlformats.org/officeDocument/2006/relationships/image" Target="../media/image19.svg"/><Relationship Id="rId2" Type="http://schemas.openxmlformats.org/officeDocument/2006/relationships/image" Target="../media/image13.png"/><Relationship Id="rId1" Type="http://schemas.openxmlformats.org/officeDocument/2006/relationships/slideLayout" Target="../slideLayouts/slideLayout7.xml"/><Relationship Id="rId5" Type="http://schemas.openxmlformats.org/officeDocument/2006/relationships/image" Target="../media/image15.gif"/><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D85D"/>
        </a:solidFill>
        <a:effectLst/>
      </p:bgPr>
    </p:bg>
    <p:spTree>
      <p:nvGrpSpPr>
        <p:cNvPr id="1" name=""/>
        <p:cNvGrpSpPr/>
        <p:nvPr/>
      </p:nvGrpSpPr>
      <p:grpSpPr>
        <a:xfrm>
          <a:off x="0" y="0"/>
          <a:ext cx="0" cy="0"/>
          <a:chOff x="0" y="0"/>
          <a:chExt cx="0" cy="0"/>
        </a:xfrm>
      </p:grpSpPr>
      <p:grpSp>
        <p:nvGrpSpPr>
          <p:cNvPr id="2" name="Group 2"/>
          <p:cNvGrpSpPr/>
          <p:nvPr/>
        </p:nvGrpSpPr>
        <p:grpSpPr>
          <a:xfrm>
            <a:off x="1028700" y="8327812"/>
            <a:ext cx="5250322" cy="930488"/>
            <a:chOff x="0" y="0"/>
            <a:chExt cx="7000429" cy="1240650"/>
          </a:xfrm>
        </p:grpSpPr>
        <p:pic>
          <p:nvPicPr>
            <p:cNvPr id="3" name="Picture 3"/>
            <p:cNvPicPr>
              <a:picLocks noChangeAspect="1"/>
            </p:cNvPicPr>
            <p:nvPr/>
          </p:nvPicPr>
          <p:blipFill>
            <a:blip r:embed="rId2" cstate="print">
              <a:extLst>
                <a:ext uri="{28A0092B-C50C-407E-A947-70E740481C1C}">
                  <a14:useLocalDpi xmlns:a14="http://schemas.microsoft.com/office/drawing/2010/main" xmlns="" val="0"/>
                </a:ext>
                <a:ext uri="{96DAC541-7B7A-43D3-8B79-37D633B846F1}">
                  <asvg:svgBlip xmlns="" xmlns:asvg="http://schemas.microsoft.com/office/drawing/2016/SVG/main" r:embed="rId3"/>
                </a:ext>
              </a:extLst>
            </a:blip>
            <a:srcRect/>
            <a:stretch>
              <a:fillRect/>
            </a:stretch>
          </p:blipFill>
          <p:spPr>
            <a:xfrm>
              <a:off x="0" y="0"/>
              <a:ext cx="1240650" cy="1240650"/>
            </a:xfrm>
            <a:prstGeom prst="rect">
              <a:avLst/>
            </a:prstGeom>
          </p:spPr>
        </p:pic>
        <p:sp>
          <p:nvSpPr>
            <p:cNvPr id="4" name="TextBox 4"/>
            <p:cNvSpPr txBox="1"/>
            <p:nvPr/>
          </p:nvSpPr>
          <p:spPr>
            <a:xfrm>
              <a:off x="1603965" y="157479"/>
              <a:ext cx="5396463" cy="805181"/>
            </a:xfrm>
            <a:prstGeom prst="rect">
              <a:avLst/>
            </a:prstGeom>
          </p:spPr>
          <p:txBody>
            <a:bodyPr lIns="0" tIns="0" rIns="0" bIns="0" rtlCol="0" anchor="t">
              <a:spAutoFit/>
            </a:bodyPr>
            <a:lstStyle/>
            <a:p>
              <a:pPr marL="0" lvl="0" indent="0" algn="l">
                <a:lnSpc>
                  <a:spcPts val="5039"/>
                </a:lnSpc>
                <a:spcBef>
                  <a:spcPct val="0"/>
                </a:spcBef>
              </a:pPr>
              <a:r>
                <a:rPr lang="en-US" sz="3599">
                  <a:solidFill>
                    <a:srgbClr val="000000"/>
                  </a:solidFill>
                  <a:latin typeface="Oswald Bold"/>
                </a:rPr>
                <a:t>GOMYCODE - SOUSSE</a:t>
              </a:r>
            </a:p>
          </p:txBody>
        </p:sp>
      </p:grpSp>
      <p:grpSp>
        <p:nvGrpSpPr>
          <p:cNvPr id="5" name="Group 5"/>
          <p:cNvGrpSpPr/>
          <p:nvPr/>
        </p:nvGrpSpPr>
        <p:grpSpPr>
          <a:xfrm>
            <a:off x="11584888" y="-5151789"/>
            <a:ext cx="8275151" cy="18621426"/>
            <a:chOff x="0" y="0"/>
            <a:chExt cx="11033535" cy="24828568"/>
          </a:xfrm>
        </p:grpSpPr>
        <p:pic>
          <p:nvPicPr>
            <p:cNvPr id="6" name="Picture 6"/>
            <p:cNvPicPr>
              <a:picLocks noChangeAspect="1"/>
            </p:cNvPicPr>
            <p:nvPr/>
          </p:nvPicPr>
          <p:blipFill>
            <a:blip r:embed="rId4">
              <a:extLst>
                <a:ext uri="{28A0092B-C50C-407E-A947-70E740481C1C}">
                  <a14:useLocalDpi xmlns:a14="http://schemas.microsoft.com/office/drawing/2010/main" xmlns="" val="0"/>
                </a:ext>
                <a:ext uri="{96DAC541-7B7A-43D3-8B79-37D633B846F1}">
                  <asvg:svgBlip xmlns="" xmlns:asvg="http://schemas.microsoft.com/office/drawing/2016/SVG/main" r:embed="rId5"/>
                </a:ext>
              </a:extLst>
            </a:blip>
            <a:srcRect/>
            <a:stretch>
              <a:fillRect/>
            </a:stretch>
          </p:blipFill>
          <p:spPr>
            <a:xfrm>
              <a:off x="0" y="11208012"/>
              <a:ext cx="11033535" cy="13620556"/>
            </a:xfrm>
            <a:prstGeom prst="rect">
              <a:avLst/>
            </a:prstGeom>
          </p:spPr>
        </p:pic>
        <p:pic>
          <p:nvPicPr>
            <p:cNvPr id="7" name="Picture 7"/>
            <p:cNvPicPr>
              <a:picLocks noChangeAspect="1"/>
            </p:cNvPicPr>
            <p:nvPr/>
          </p:nvPicPr>
          <p:blipFill>
            <a:blip r:embed="rId4">
              <a:extLst>
                <a:ext uri="{28A0092B-C50C-407E-A947-70E740481C1C}">
                  <a14:useLocalDpi xmlns:a14="http://schemas.microsoft.com/office/drawing/2010/main" xmlns="" val="0"/>
                </a:ext>
                <a:ext uri="{96DAC541-7B7A-43D3-8B79-37D633B846F1}">
                  <asvg:svgBlip xmlns="" xmlns:asvg="http://schemas.microsoft.com/office/drawing/2016/SVG/main" r:embed="rId5"/>
                </a:ext>
              </a:extLst>
            </a:blip>
            <a:srcRect/>
            <a:stretch>
              <a:fillRect/>
            </a:stretch>
          </p:blipFill>
          <p:spPr>
            <a:xfrm>
              <a:off x="0" y="0"/>
              <a:ext cx="11033535" cy="13620556"/>
            </a:xfrm>
            <a:prstGeom prst="rect">
              <a:avLst/>
            </a:prstGeom>
          </p:spPr>
        </p:pic>
      </p:grpSp>
      <p:grpSp>
        <p:nvGrpSpPr>
          <p:cNvPr id="8" name="Group 8"/>
          <p:cNvGrpSpPr>
            <a:grpSpLocks noChangeAspect="1"/>
          </p:cNvGrpSpPr>
          <p:nvPr/>
        </p:nvGrpSpPr>
        <p:grpSpPr>
          <a:xfrm>
            <a:off x="12244613" y="602481"/>
            <a:ext cx="8406175" cy="10473094"/>
            <a:chOff x="0" y="0"/>
            <a:chExt cx="6089650" cy="7586980"/>
          </a:xfrm>
        </p:grpSpPr>
        <p:sp>
          <p:nvSpPr>
            <p:cNvPr id="9" name="Freeform 9"/>
            <p:cNvSpPr/>
            <p:nvPr/>
          </p:nvSpPr>
          <p:spPr>
            <a:xfrm>
              <a:off x="-121920" y="-120650"/>
              <a:ext cx="6333490" cy="7828280"/>
            </a:xfrm>
            <a:custGeom>
              <a:avLst/>
              <a:gdLst/>
              <a:ahLst/>
              <a:cxnLst/>
              <a:rect l="l" t="t" r="r" b="b"/>
              <a:pathLst>
                <a:path w="6333490" h="7828280">
                  <a:moveTo>
                    <a:pt x="6167120" y="4831080"/>
                  </a:moveTo>
                  <a:lnTo>
                    <a:pt x="6167120" y="4831080"/>
                  </a:lnTo>
                  <a:cubicBezTo>
                    <a:pt x="6333490" y="4287520"/>
                    <a:pt x="6027420" y="3710940"/>
                    <a:pt x="5482590" y="3544570"/>
                  </a:cubicBezTo>
                  <a:lnTo>
                    <a:pt x="4992370" y="3394710"/>
                  </a:lnTo>
                  <a:cubicBezTo>
                    <a:pt x="5501640" y="3489960"/>
                    <a:pt x="6012180" y="3190240"/>
                    <a:pt x="6167120" y="2683510"/>
                  </a:cubicBezTo>
                  <a:lnTo>
                    <a:pt x="6167120" y="2683510"/>
                  </a:lnTo>
                  <a:cubicBezTo>
                    <a:pt x="6333490" y="2139950"/>
                    <a:pt x="6027420" y="1563370"/>
                    <a:pt x="5482590" y="1397000"/>
                  </a:cubicBezTo>
                  <a:lnTo>
                    <a:pt x="1452880" y="166370"/>
                  </a:lnTo>
                  <a:cubicBezTo>
                    <a:pt x="909320" y="0"/>
                    <a:pt x="334010" y="306070"/>
                    <a:pt x="167640" y="849630"/>
                  </a:cubicBezTo>
                  <a:lnTo>
                    <a:pt x="167640" y="849630"/>
                  </a:lnTo>
                  <a:cubicBezTo>
                    <a:pt x="1270" y="1393190"/>
                    <a:pt x="307340" y="1969770"/>
                    <a:pt x="852170" y="2136140"/>
                  </a:cubicBezTo>
                  <a:lnTo>
                    <a:pt x="1341120" y="2286000"/>
                  </a:lnTo>
                  <a:cubicBezTo>
                    <a:pt x="831850" y="2190750"/>
                    <a:pt x="321310" y="2490470"/>
                    <a:pt x="166370" y="2997200"/>
                  </a:cubicBezTo>
                  <a:lnTo>
                    <a:pt x="166370" y="2997200"/>
                  </a:lnTo>
                  <a:cubicBezTo>
                    <a:pt x="0" y="3540760"/>
                    <a:pt x="306070" y="4117340"/>
                    <a:pt x="850900" y="4283710"/>
                  </a:cubicBezTo>
                  <a:lnTo>
                    <a:pt x="1341120" y="4433570"/>
                  </a:lnTo>
                  <a:cubicBezTo>
                    <a:pt x="831850" y="4338320"/>
                    <a:pt x="321310" y="4638040"/>
                    <a:pt x="166370" y="5144770"/>
                  </a:cubicBezTo>
                  <a:lnTo>
                    <a:pt x="166370" y="5144770"/>
                  </a:lnTo>
                  <a:cubicBezTo>
                    <a:pt x="0" y="5688330"/>
                    <a:pt x="306070" y="6264910"/>
                    <a:pt x="850900" y="6431280"/>
                  </a:cubicBezTo>
                  <a:lnTo>
                    <a:pt x="4880610" y="7661911"/>
                  </a:lnTo>
                  <a:cubicBezTo>
                    <a:pt x="5424170" y="7828280"/>
                    <a:pt x="6000750" y="7522211"/>
                    <a:pt x="6167120" y="6977380"/>
                  </a:cubicBezTo>
                  <a:lnTo>
                    <a:pt x="6167120" y="6977380"/>
                  </a:lnTo>
                  <a:cubicBezTo>
                    <a:pt x="6333490" y="6433820"/>
                    <a:pt x="6027420" y="5857240"/>
                    <a:pt x="5482590" y="5690870"/>
                  </a:cubicBezTo>
                  <a:lnTo>
                    <a:pt x="4992370" y="5541011"/>
                  </a:lnTo>
                  <a:cubicBezTo>
                    <a:pt x="5501640" y="5638800"/>
                    <a:pt x="6012180" y="5337810"/>
                    <a:pt x="6167120" y="4831080"/>
                  </a:cubicBezTo>
                  <a:close/>
                </a:path>
              </a:pathLst>
            </a:custGeom>
            <a:blipFill>
              <a:blip r:embed="rId6"/>
              <a:stretch>
                <a:fillRect t="-10146" b="-10146"/>
              </a:stretch>
            </a:blipFill>
          </p:spPr>
        </p:sp>
      </p:grpSp>
      <p:sp>
        <p:nvSpPr>
          <p:cNvPr id="10" name="TextBox 10"/>
          <p:cNvSpPr txBox="1"/>
          <p:nvPr/>
        </p:nvSpPr>
        <p:spPr>
          <a:xfrm>
            <a:off x="1028700" y="1625056"/>
            <a:ext cx="9790235" cy="1425584"/>
          </a:xfrm>
          <a:prstGeom prst="rect">
            <a:avLst/>
          </a:prstGeom>
        </p:spPr>
        <p:txBody>
          <a:bodyPr lIns="0" tIns="0" rIns="0" bIns="0" rtlCol="0" anchor="t">
            <a:spAutoFit/>
          </a:bodyPr>
          <a:lstStyle/>
          <a:p>
            <a:pPr algn="ctr">
              <a:lnSpc>
                <a:spcPts val="10900"/>
              </a:lnSpc>
            </a:pPr>
            <a:r>
              <a:rPr lang="en-US" sz="10000">
                <a:solidFill>
                  <a:srgbClr val="000000"/>
                </a:solidFill>
                <a:latin typeface="Rosario Bold"/>
              </a:rPr>
              <a:t>MongoDB VS SQL</a:t>
            </a:r>
          </a:p>
        </p:txBody>
      </p:sp>
      <p:sp>
        <p:nvSpPr>
          <p:cNvPr id="11" name="TextBox 11"/>
          <p:cNvSpPr txBox="1"/>
          <p:nvPr/>
        </p:nvSpPr>
        <p:spPr>
          <a:xfrm>
            <a:off x="1028700" y="3451657"/>
            <a:ext cx="9790235" cy="1081771"/>
          </a:xfrm>
          <a:prstGeom prst="rect">
            <a:avLst/>
          </a:prstGeom>
        </p:spPr>
        <p:txBody>
          <a:bodyPr lIns="0" tIns="0" rIns="0" bIns="0" rtlCol="0" anchor="t">
            <a:spAutoFit/>
          </a:bodyPr>
          <a:lstStyle/>
          <a:p>
            <a:pPr algn="ctr">
              <a:lnSpc>
                <a:spcPts val="9239"/>
              </a:lnSpc>
            </a:pPr>
            <a:r>
              <a:rPr lang="en-US" sz="6599" dirty="0" err="1" smtClean="0">
                <a:solidFill>
                  <a:srgbClr val="1E6CC5"/>
                </a:solidFill>
                <a:latin typeface="Rosario Bold"/>
              </a:rPr>
              <a:t>Mootez</a:t>
            </a:r>
            <a:r>
              <a:rPr lang="en-US" sz="6599" dirty="0" smtClean="0">
                <a:solidFill>
                  <a:srgbClr val="1E6CC5"/>
                </a:solidFill>
                <a:latin typeface="Rosario Bold"/>
              </a:rPr>
              <a:t> </a:t>
            </a:r>
            <a:r>
              <a:rPr lang="en-US" sz="6599" dirty="0" err="1" smtClean="0">
                <a:solidFill>
                  <a:srgbClr val="1E6CC5"/>
                </a:solidFill>
                <a:latin typeface="Rosario Bold"/>
              </a:rPr>
              <a:t>Rhouma</a:t>
            </a:r>
            <a:endParaRPr lang="en-US" sz="6599" dirty="0">
              <a:solidFill>
                <a:srgbClr val="1E6CC5"/>
              </a:solidFill>
              <a:latin typeface="Rosario Bold"/>
            </a:endParaRPr>
          </a:p>
        </p:txBody>
      </p:sp>
      <p:sp>
        <p:nvSpPr>
          <p:cNvPr id="12" name="TextBox 12"/>
          <p:cNvSpPr txBox="1"/>
          <p:nvPr/>
        </p:nvSpPr>
        <p:spPr>
          <a:xfrm>
            <a:off x="1028700" y="4913429"/>
            <a:ext cx="9790235" cy="1127762"/>
          </a:xfrm>
          <a:prstGeom prst="rect">
            <a:avLst/>
          </a:prstGeom>
        </p:spPr>
        <p:txBody>
          <a:bodyPr lIns="0" tIns="0" rIns="0" bIns="0" rtlCol="0" anchor="t">
            <a:spAutoFit/>
          </a:bodyPr>
          <a:lstStyle/>
          <a:p>
            <a:pPr algn="ctr">
              <a:lnSpc>
                <a:spcPts val="9239"/>
              </a:lnSpc>
            </a:pPr>
            <a:r>
              <a:rPr lang="en-US" sz="6599">
                <a:solidFill>
                  <a:srgbClr val="00A364"/>
                </a:solidFill>
                <a:latin typeface="Rosario Bold"/>
              </a:rPr>
              <a:t>DataBase Checkpoint</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3137403" y="-3850"/>
            <a:ext cx="9138960" cy="10290850"/>
            <a:chOff x="0" y="0"/>
            <a:chExt cx="6096000" cy="6864350"/>
          </a:xfrm>
        </p:grpSpPr>
        <p:sp>
          <p:nvSpPr>
            <p:cNvPr id="3" name="Freeform 3"/>
            <p:cNvSpPr/>
            <p:nvPr/>
          </p:nvSpPr>
          <p:spPr>
            <a:xfrm>
              <a:off x="-109220" y="-20320"/>
              <a:ext cx="6314440" cy="6904990"/>
            </a:xfrm>
            <a:custGeom>
              <a:avLst/>
              <a:gdLst/>
              <a:ahLst/>
              <a:cxnLst/>
              <a:rect l="l" t="t" r="r" b="b"/>
              <a:pathLst>
                <a:path w="6314440" h="6904990">
                  <a:moveTo>
                    <a:pt x="6164580" y="2338070"/>
                  </a:moveTo>
                  <a:lnTo>
                    <a:pt x="6164580" y="2338070"/>
                  </a:lnTo>
                  <a:cubicBezTo>
                    <a:pt x="6191250" y="2249170"/>
                    <a:pt x="6205220" y="2160270"/>
                    <a:pt x="6205220" y="2071370"/>
                  </a:cubicBezTo>
                  <a:lnTo>
                    <a:pt x="6205220" y="2071370"/>
                  </a:lnTo>
                  <a:lnTo>
                    <a:pt x="6205220" y="20320"/>
                  </a:lnTo>
                  <a:lnTo>
                    <a:pt x="1089660" y="21590"/>
                  </a:lnTo>
                  <a:lnTo>
                    <a:pt x="1089660" y="21590"/>
                  </a:lnTo>
                  <a:cubicBezTo>
                    <a:pt x="671830" y="0"/>
                    <a:pt x="276860" y="261620"/>
                    <a:pt x="149860" y="679450"/>
                  </a:cubicBezTo>
                  <a:lnTo>
                    <a:pt x="149860" y="679450"/>
                  </a:lnTo>
                  <a:cubicBezTo>
                    <a:pt x="0" y="1172210"/>
                    <a:pt x="276860" y="1692910"/>
                    <a:pt x="768350" y="1842770"/>
                  </a:cubicBezTo>
                  <a:lnTo>
                    <a:pt x="1211580" y="1978660"/>
                  </a:lnTo>
                  <a:cubicBezTo>
                    <a:pt x="750570" y="1892300"/>
                    <a:pt x="289560" y="2164080"/>
                    <a:pt x="149860" y="2622550"/>
                  </a:cubicBezTo>
                  <a:lnTo>
                    <a:pt x="149860" y="2622550"/>
                  </a:lnTo>
                  <a:cubicBezTo>
                    <a:pt x="0" y="3115310"/>
                    <a:pt x="276860" y="3636010"/>
                    <a:pt x="768350" y="3785870"/>
                  </a:cubicBezTo>
                  <a:lnTo>
                    <a:pt x="1211580" y="3921760"/>
                  </a:lnTo>
                  <a:cubicBezTo>
                    <a:pt x="750570" y="3835400"/>
                    <a:pt x="289560" y="4107180"/>
                    <a:pt x="149860" y="4565650"/>
                  </a:cubicBezTo>
                  <a:lnTo>
                    <a:pt x="149860" y="4565650"/>
                  </a:lnTo>
                  <a:cubicBezTo>
                    <a:pt x="123190" y="4654550"/>
                    <a:pt x="109220" y="4743450"/>
                    <a:pt x="109220" y="4832350"/>
                  </a:cubicBezTo>
                  <a:lnTo>
                    <a:pt x="109220" y="4832350"/>
                  </a:lnTo>
                  <a:lnTo>
                    <a:pt x="109220" y="4832350"/>
                  </a:lnTo>
                  <a:cubicBezTo>
                    <a:pt x="109220" y="4838700"/>
                    <a:pt x="109220" y="4845050"/>
                    <a:pt x="109220" y="4851400"/>
                  </a:cubicBezTo>
                  <a:lnTo>
                    <a:pt x="109220" y="6884670"/>
                  </a:lnTo>
                  <a:lnTo>
                    <a:pt x="5224780" y="6883400"/>
                  </a:lnTo>
                  <a:lnTo>
                    <a:pt x="5224780" y="6883400"/>
                  </a:lnTo>
                  <a:cubicBezTo>
                    <a:pt x="5642610" y="6904990"/>
                    <a:pt x="6036310" y="6643370"/>
                    <a:pt x="6164580" y="6225540"/>
                  </a:cubicBezTo>
                  <a:lnTo>
                    <a:pt x="6164580" y="6225540"/>
                  </a:lnTo>
                  <a:cubicBezTo>
                    <a:pt x="6314440" y="5732781"/>
                    <a:pt x="6037580" y="5212081"/>
                    <a:pt x="5546090" y="5062220"/>
                  </a:cubicBezTo>
                  <a:lnTo>
                    <a:pt x="5102860" y="4926330"/>
                  </a:lnTo>
                  <a:cubicBezTo>
                    <a:pt x="5563870" y="5012690"/>
                    <a:pt x="6024880" y="4740910"/>
                    <a:pt x="6164580" y="4282440"/>
                  </a:cubicBezTo>
                  <a:lnTo>
                    <a:pt x="6164580" y="4282440"/>
                  </a:lnTo>
                  <a:cubicBezTo>
                    <a:pt x="6314440" y="3789680"/>
                    <a:pt x="6037580" y="3268980"/>
                    <a:pt x="5546090" y="3119120"/>
                  </a:cubicBezTo>
                  <a:lnTo>
                    <a:pt x="5102860" y="2983230"/>
                  </a:lnTo>
                  <a:cubicBezTo>
                    <a:pt x="5562600" y="3068320"/>
                    <a:pt x="6024880" y="2797810"/>
                    <a:pt x="6164580" y="2338070"/>
                  </a:cubicBezTo>
                  <a:close/>
                </a:path>
              </a:pathLst>
            </a:custGeom>
            <a:blipFill>
              <a:blip r:embed="rId2"/>
              <a:stretch>
                <a:fillRect l="-67905" r="-786"/>
              </a:stretch>
            </a:blipFill>
          </p:spPr>
        </p:sp>
      </p:grpSp>
      <p:grpSp>
        <p:nvGrpSpPr>
          <p:cNvPr id="4" name="Group 4"/>
          <p:cNvGrpSpPr/>
          <p:nvPr/>
        </p:nvGrpSpPr>
        <p:grpSpPr>
          <a:xfrm>
            <a:off x="0" y="6266603"/>
            <a:ext cx="4026840" cy="4020397"/>
            <a:chOff x="0" y="0"/>
            <a:chExt cx="6350000" cy="6339840"/>
          </a:xfrm>
        </p:grpSpPr>
        <p:sp>
          <p:nvSpPr>
            <p:cNvPr id="5" name="Freeform 5"/>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DD85D"/>
            </a:solidFill>
          </p:spPr>
        </p:sp>
      </p:grpSp>
      <p:sp>
        <p:nvSpPr>
          <p:cNvPr id="6" name="TextBox 6"/>
          <p:cNvSpPr txBox="1"/>
          <p:nvPr/>
        </p:nvSpPr>
        <p:spPr>
          <a:xfrm>
            <a:off x="7552029" y="515620"/>
            <a:ext cx="8815607" cy="1163700"/>
          </a:xfrm>
          <a:prstGeom prst="rect">
            <a:avLst/>
          </a:prstGeom>
        </p:spPr>
        <p:txBody>
          <a:bodyPr lIns="0" tIns="0" rIns="0" bIns="0" rtlCol="0" anchor="t">
            <a:spAutoFit/>
          </a:bodyPr>
          <a:lstStyle/>
          <a:p>
            <a:pPr marL="0" lvl="0" indent="0">
              <a:lnSpc>
                <a:spcPts val="9046"/>
              </a:lnSpc>
              <a:spcBef>
                <a:spcPct val="0"/>
              </a:spcBef>
            </a:pPr>
            <a:r>
              <a:rPr lang="en-US" sz="8299">
                <a:solidFill>
                  <a:srgbClr val="163687"/>
                </a:solidFill>
                <a:latin typeface="Rosario Bold"/>
              </a:rPr>
              <a:t>Introduction to SQL</a:t>
            </a:r>
          </a:p>
        </p:txBody>
      </p:sp>
      <p:sp>
        <p:nvSpPr>
          <p:cNvPr id="7" name="TextBox 7"/>
          <p:cNvSpPr txBox="1"/>
          <p:nvPr/>
        </p:nvSpPr>
        <p:spPr>
          <a:xfrm>
            <a:off x="7552029" y="2054478"/>
            <a:ext cx="8815607" cy="6054091"/>
          </a:xfrm>
          <a:prstGeom prst="rect">
            <a:avLst/>
          </a:prstGeom>
        </p:spPr>
        <p:txBody>
          <a:bodyPr lIns="0" tIns="0" rIns="0" bIns="0" rtlCol="0" anchor="t">
            <a:spAutoFit/>
          </a:bodyPr>
          <a:lstStyle/>
          <a:p>
            <a:pPr algn="just">
              <a:lnSpc>
                <a:spcPts val="5354"/>
              </a:lnSpc>
            </a:pPr>
            <a:r>
              <a:rPr lang="en-US" sz="3499">
                <a:solidFill>
                  <a:srgbClr val="000000"/>
                </a:solidFill>
                <a:latin typeface="Inter"/>
              </a:rPr>
              <a:t>For the deployment of Cloud applications, SQL Databases are typically used as Relational Databases. In addition to high-performance analytics, they provide various features for accessing, adding, managing, and processing data. It is a Database System that is easy to use, contains robust classification features, and offers uncomplicated reliability.</a:t>
            </a:r>
          </a:p>
        </p:txBody>
      </p:sp>
      <p:pic>
        <p:nvPicPr>
          <p:cNvPr id="8" name="Picture 8"/>
          <p:cNvPicPr>
            <a:picLocks noChangeAspect="1"/>
          </p:cNvPicPr>
          <p:nvPr/>
        </p:nvPicPr>
        <p:blipFill>
          <a:blip r:embed="rId3"/>
          <a:srcRect/>
          <a:stretch>
            <a:fillRect/>
          </a:stretch>
        </p:blipFill>
        <p:spPr>
          <a:xfrm>
            <a:off x="13693137" y="7094441"/>
            <a:ext cx="5349000" cy="3566000"/>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18992" y="2179552"/>
            <a:ext cx="16885048" cy="7386830"/>
          </a:xfrm>
          <a:prstGeom prst="rect">
            <a:avLst/>
          </a:prstGeom>
        </p:spPr>
        <p:txBody>
          <a:bodyPr lIns="0" tIns="0" rIns="0" bIns="0" rtlCol="0" anchor="t">
            <a:spAutoFit/>
          </a:bodyPr>
          <a:lstStyle/>
          <a:p>
            <a:pPr marL="734055" lvl="1" indent="-367027">
              <a:lnSpc>
                <a:spcPts val="5915"/>
              </a:lnSpc>
              <a:buFont typeface="Arial"/>
              <a:buChar char="•"/>
            </a:pPr>
            <a:r>
              <a:rPr lang="en-US" sz="3399" dirty="0">
                <a:solidFill>
                  <a:srgbClr val="000000"/>
                </a:solidFill>
                <a:latin typeface="Inter"/>
              </a:rPr>
              <a:t>SQL can execute queries against a database</a:t>
            </a:r>
          </a:p>
          <a:p>
            <a:pPr marL="734055" lvl="1" indent="-367027">
              <a:lnSpc>
                <a:spcPts val="5915"/>
              </a:lnSpc>
              <a:buFont typeface="Arial"/>
              <a:buChar char="•"/>
            </a:pPr>
            <a:r>
              <a:rPr lang="en-US" sz="3399" dirty="0">
                <a:solidFill>
                  <a:srgbClr val="000000"/>
                </a:solidFill>
                <a:latin typeface="Inter"/>
              </a:rPr>
              <a:t>SQL can retrieve data from a database</a:t>
            </a:r>
          </a:p>
          <a:p>
            <a:pPr marL="734055" lvl="1" indent="-367027">
              <a:lnSpc>
                <a:spcPts val="5915"/>
              </a:lnSpc>
              <a:buFont typeface="Arial"/>
              <a:buChar char="•"/>
            </a:pPr>
            <a:r>
              <a:rPr lang="en-US" sz="3399" dirty="0">
                <a:solidFill>
                  <a:srgbClr val="000000"/>
                </a:solidFill>
                <a:latin typeface="Inter"/>
              </a:rPr>
              <a:t>SQL can insert records in a database</a:t>
            </a:r>
          </a:p>
          <a:p>
            <a:pPr marL="734055" lvl="1" indent="-367027">
              <a:lnSpc>
                <a:spcPts val="5915"/>
              </a:lnSpc>
              <a:buFont typeface="Arial"/>
              <a:buChar char="•"/>
            </a:pPr>
            <a:r>
              <a:rPr lang="en-US" sz="3399" dirty="0">
                <a:solidFill>
                  <a:srgbClr val="000000"/>
                </a:solidFill>
                <a:latin typeface="Inter"/>
              </a:rPr>
              <a:t>SQL can update records in a database</a:t>
            </a:r>
          </a:p>
          <a:p>
            <a:pPr marL="734055" lvl="1" indent="-367027">
              <a:lnSpc>
                <a:spcPts val="5915"/>
              </a:lnSpc>
              <a:buFont typeface="Arial"/>
              <a:buChar char="•"/>
            </a:pPr>
            <a:r>
              <a:rPr lang="en-US" sz="3399" dirty="0">
                <a:solidFill>
                  <a:srgbClr val="000000"/>
                </a:solidFill>
                <a:latin typeface="Inter"/>
              </a:rPr>
              <a:t>SQL can delete records from a database</a:t>
            </a:r>
          </a:p>
          <a:p>
            <a:pPr marL="734055" lvl="1" indent="-367027">
              <a:lnSpc>
                <a:spcPts val="5915"/>
              </a:lnSpc>
              <a:buFont typeface="Arial"/>
              <a:buChar char="•"/>
            </a:pPr>
            <a:r>
              <a:rPr lang="en-US" sz="3399" dirty="0">
                <a:solidFill>
                  <a:srgbClr val="000000"/>
                </a:solidFill>
                <a:latin typeface="Inter"/>
              </a:rPr>
              <a:t>SQL can create new databases</a:t>
            </a:r>
          </a:p>
          <a:p>
            <a:pPr marL="734055" lvl="1" indent="-367027">
              <a:lnSpc>
                <a:spcPts val="5915"/>
              </a:lnSpc>
              <a:buFont typeface="Arial"/>
              <a:buChar char="•"/>
            </a:pPr>
            <a:r>
              <a:rPr lang="en-US" sz="3399" dirty="0">
                <a:solidFill>
                  <a:srgbClr val="000000"/>
                </a:solidFill>
                <a:latin typeface="Inter"/>
              </a:rPr>
              <a:t>SQL can create new tables in a database</a:t>
            </a:r>
          </a:p>
          <a:p>
            <a:pPr marL="734055" lvl="1" indent="-367027">
              <a:lnSpc>
                <a:spcPts val="5915"/>
              </a:lnSpc>
              <a:buFont typeface="Arial"/>
              <a:buChar char="•"/>
            </a:pPr>
            <a:r>
              <a:rPr lang="en-US" sz="3399" dirty="0">
                <a:solidFill>
                  <a:srgbClr val="000000"/>
                </a:solidFill>
                <a:latin typeface="Inter"/>
              </a:rPr>
              <a:t>SQL can create stored procedures in a database</a:t>
            </a:r>
          </a:p>
          <a:p>
            <a:pPr marL="734055" lvl="1" indent="-367027">
              <a:lnSpc>
                <a:spcPts val="5915"/>
              </a:lnSpc>
              <a:buFont typeface="Arial"/>
              <a:buChar char="•"/>
            </a:pPr>
            <a:r>
              <a:rPr lang="en-US" sz="3399" dirty="0">
                <a:solidFill>
                  <a:srgbClr val="000000"/>
                </a:solidFill>
                <a:latin typeface="Inter"/>
              </a:rPr>
              <a:t>SQL can create views in a database</a:t>
            </a:r>
          </a:p>
          <a:p>
            <a:pPr marL="734055" lvl="1" indent="-367027">
              <a:lnSpc>
                <a:spcPts val="5915"/>
              </a:lnSpc>
              <a:buFont typeface="Arial"/>
              <a:buChar char="•"/>
            </a:pPr>
            <a:r>
              <a:rPr lang="en-US" sz="3399" dirty="0">
                <a:solidFill>
                  <a:srgbClr val="000000"/>
                </a:solidFill>
                <a:latin typeface="Inter"/>
              </a:rPr>
              <a:t>SQL can set permissions on tables, procedures, and views</a:t>
            </a:r>
          </a:p>
        </p:txBody>
      </p:sp>
      <p:pic>
        <p:nvPicPr>
          <p:cNvPr id="3" name="Picture 3"/>
          <p:cNvPicPr>
            <a:picLocks noChangeAspect="1"/>
          </p:cNvPicPr>
          <p:nvPr/>
        </p:nvPicPr>
        <p:blipFill>
          <a:blip r:embed="rId2">
            <a:extLst>
              <a:ext uri="{28A0092B-C50C-407E-A947-70E740481C1C}">
                <a14:useLocalDpi xmlns:a14="http://schemas.microsoft.com/office/drawing/2010/main" xmlns="" val="0"/>
              </a:ext>
              <a:ext uri="{96DAC541-7B7A-43D3-8B79-37D633B846F1}">
                <asvg:svgBlip xmlns="" xmlns:asvg="http://schemas.microsoft.com/office/drawing/2016/SVG/main" r:embed="rId3"/>
              </a:ext>
            </a:extLst>
          </a:blip>
          <a:srcRect/>
          <a:stretch>
            <a:fillRect/>
          </a:stretch>
        </p:blipFill>
        <p:spPr>
          <a:xfrm>
            <a:off x="13969217" y="5968217"/>
            <a:ext cx="4318783" cy="4318783"/>
          </a:xfrm>
          <a:prstGeom prst="rect">
            <a:avLst/>
          </a:prstGeom>
        </p:spPr>
      </p:pic>
      <p:pic>
        <p:nvPicPr>
          <p:cNvPr id="4" name="Picture 4"/>
          <p:cNvPicPr>
            <a:picLocks noChangeAspect="1"/>
          </p:cNvPicPr>
          <p:nvPr/>
        </p:nvPicPr>
        <p:blipFill>
          <a:blip r:embed="rId4">
            <a:extLst>
              <a:ext uri="{28A0092B-C50C-407E-A947-70E740481C1C}">
                <a14:useLocalDpi xmlns:a14="http://schemas.microsoft.com/office/drawing/2010/main" xmlns="" val="0"/>
              </a:ext>
              <a:ext uri="{96DAC541-7B7A-43D3-8B79-37D633B846F1}">
                <asvg:svgBlip xmlns="" xmlns:asvg="http://schemas.microsoft.com/office/drawing/2016/SVG/main" r:embed="rId5"/>
              </a:ext>
            </a:extLst>
          </a:blip>
          <a:srcRect/>
          <a:stretch>
            <a:fillRect/>
          </a:stretch>
        </p:blipFill>
        <p:spPr>
          <a:xfrm>
            <a:off x="12244671" y="0"/>
            <a:ext cx="6043329" cy="5228131"/>
          </a:xfrm>
          <a:prstGeom prst="rect">
            <a:avLst/>
          </a:prstGeom>
        </p:spPr>
      </p:pic>
      <p:pic>
        <p:nvPicPr>
          <p:cNvPr id="5" name="Picture 5"/>
          <p:cNvPicPr>
            <a:picLocks noChangeAspect="1"/>
          </p:cNvPicPr>
          <p:nvPr/>
        </p:nvPicPr>
        <p:blipFill>
          <a:blip r:embed="rId6"/>
          <a:srcRect/>
          <a:stretch>
            <a:fillRect/>
          </a:stretch>
        </p:blipFill>
        <p:spPr>
          <a:xfrm>
            <a:off x="10772476" y="616430"/>
            <a:ext cx="7515524" cy="3507244"/>
          </a:xfrm>
          <a:prstGeom prst="rect">
            <a:avLst/>
          </a:prstGeom>
        </p:spPr>
      </p:pic>
      <p:sp>
        <p:nvSpPr>
          <p:cNvPr id="6" name="TextBox 6"/>
          <p:cNvSpPr txBox="1"/>
          <p:nvPr/>
        </p:nvSpPr>
        <p:spPr>
          <a:xfrm>
            <a:off x="818992" y="1009231"/>
            <a:ext cx="8970043" cy="1014992"/>
          </a:xfrm>
          <a:prstGeom prst="rect">
            <a:avLst/>
          </a:prstGeom>
        </p:spPr>
        <p:txBody>
          <a:bodyPr lIns="0" tIns="0" rIns="0" bIns="0" rtlCol="0" anchor="t">
            <a:spAutoFit/>
          </a:bodyPr>
          <a:lstStyle/>
          <a:p>
            <a:pPr algn="just">
              <a:lnSpc>
                <a:spcPts val="7848"/>
              </a:lnSpc>
              <a:spcBef>
                <a:spcPct val="0"/>
              </a:spcBef>
            </a:pPr>
            <a:r>
              <a:rPr lang="en-US" sz="7200" dirty="0">
                <a:solidFill>
                  <a:srgbClr val="163687"/>
                </a:solidFill>
                <a:latin typeface="Rosario Bold"/>
              </a:rPr>
              <a:t>Wha</a:t>
            </a:r>
            <a:r>
              <a:rPr lang="en-US" sz="7200" u="none" dirty="0">
                <a:solidFill>
                  <a:srgbClr val="163687"/>
                </a:solidFill>
                <a:latin typeface="Rosario Bold"/>
              </a:rPr>
              <a:t>t Can SQL do?</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04790" y="4565564"/>
            <a:ext cx="6914262" cy="5721436"/>
            <a:chOff x="0" y="0"/>
            <a:chExt cx="2522341" cy="2087195"/>
          </a:xfrm>
        </p:grpSpPr>
        <p:sp>
          <p:nvSpPr>
            <p:cNvPr id="3" name="Freeform 3"/>
            <p:cNvSpPr/>
            <p:nvPr/>
          </p:nvSpPr>
          <p:spPr>
            <a:xfrm>
              <a:off x="0" y="0"/>
              <a:ext cx="2522341" cy="2087195"/>
            </a:xfrm>
            <a:custGeom>
              <a:avLst/>
              <a:gdLst/>
              <a:ahLst/>
              <a:cxnLst/>
              <a:rect l="l" t="t" r="r" b="b"/>
              <a:pathLst>
                <a:path w="2522341" h="2087195">
                  <a:moveTo>
                    <a:pt x="0" y="0"/>
                  </a:moveTo>
                  <a:lnTo>
                    <a:pt x="2522341" y="0"/>
                  </a:lnTo>
                  <a:lnTo>
                    <a:pt x="2522341" y="2087195"/>
                  </a:lnTo>
                  <a:lnTo>
                    <a:pt x="0" y="2087195"/>
                  </a:lnTo>
                  <a:close/>
                </a:path>
              </a:pathLst>
            </a:custGeom>
            <a:solidFill>
              <a:srgbClr val="FDD85D"/>
            </a:solidFill>
          </p:spPr>
        </p:sp>
      </p:grpSp>
      <p:grpSp>
        <p:nvGrpSpPr>
          <p:cNvPr id="4" name="Group 4"/>
          <p:cNvGrpSpPr>
            <a:grpSpLocks noChangeAspect="1"/>
          </p:cNvGrpSpPr>
          <p:nvPr/>
        </p:nvGrpSpPr>
        <p:grpSpPr>
          <a:xfrm>
            <a:off x="-950541" y="-606477"/>
            <a:ext cx="7560012" cy="7182012"/>
            <a:chOff x="0" y="0"/>
            <a:chExt cx="6629400" cy="6297930"/>
          </a:xfrm>
        </p:grpSpPr>
        <p:sp>
          <p:nvSpPr>
            <p:cNvPr id="5" name="Freeform 5"/>
            <p:cNvSpPr/>
            <p:nvPr/>
          </p:nvSpPr>
          <p:spPr>
            <a:xfrm>
              <a:off x="0" y="0"/>
              <a:ext cx="6629400" cy="6297930"/>
            </a:xfrm>
            <a:custGeom>
              <a:avLst/>
              <a:gdLst/>
              <a:ahLst/>
              <a:cxnLst/>
              <a:rect l="l" t="t" r="r" b="b"/>
              <a:pathLst>
                <a:path w="6629400" h="6297930">
                  <a:moveTo>
                    <a:pt x="0" y="0"/>
                  </a:moveTo>
                  <a:lnTo>
                    <a:pt x="0" y="4345940"/>
                  </a:lnTo>
                  <a:cubicBezTo>
                    <a:pt x="0" y="5424170"/>
                    <a:pt x="873760" y="6297930"/>
                    <a:pt x="1951990" y="6297930"/>
                  </a:cubicBezTo>
                  <a:lnTo>
                    <a:pt x="1951990" y="6297930"/>
                  </a:lnTo>
                  <a:cubicBezTo>
                    <a:pt x="2943860" y="6297930"/>
                    <a:pt x="3764280" y="5557520"/>
                    <a:pt x="3887470" y="4598670"/>
                  </a:cubicBezTo>
                  <a:lnTo>
                    <a:pt x="6629400" y="6297930"/>
                  </a:lnTo>
                  <a:lnTo>
                    <a:pt x="6629400" y="4677410"/>
                  </a:lnTo>
                  <a:cubicBezTo>
                    <a:pt x="6629400" y="2094230"/>
                    <a:pt x="4535170" y="0"/>
                    <a:pt x="1951990" y="0"/>
                  </a:cubicBezTo>
                  <a:lnTo>
                    <a:pt x="1951990" y="0"/>
                  </a:lnTo>
                  <a:lnTo>
                    <a:pt x="0" y="0"/>
                  </a:lnTo>
                  <a:close/>
                </a:path>
              </a:pathLst>
            </a:custGeom>
            <a:blipFill>
              <a:blip r:embed="rId2"/>
              <a:stretch>
                <a:fillRect l="-17900" t="-1464" r="-26686"/>
              </a:stretch>
            </a:blipFill>
          </p:spPr>
        </p:sp>
      </p:grpSp>
      <p:pic>
        <p:nvPicPr>
          <p:cNvPr id="6" name="Picture 6"/>
          <p:cNvPicPr>
            <a:picLocks noChangeAspect="1"/>
          </p:cNvPicPr>
          <p:nvPr/>
        </p:nvPicPr>
        <p:blipFill>
          <a:blip r:embed="rId3">
            <a:extLst>
              <a:ext uri="{28A0092B-C50C-407E-A947-70E740481C1C}">
                <a14:useLocalDpi xmlns:a14="http://schemas.microsoft.com/office/drawing/2010/main" xmlns="" val="0"/>
              </a:ext>
              <a:ext uri="{96DAC541-7B7A-43D3-8B79-37D633B846F1}">
                <asvg:svgBlip xmlns="" xmlns:asvg="http://schemas.microsoft.com/office/drawing/2016/SVG/main" r:embed="rId4"/>
              </a:ext>
            </a:extLst>
          </a:blip>
          <a:srcRect/>
          <a:stretch>
            <a:fillRect/>
          </a:stretch>
        </p:blipFill>
        <p:spPr>
          <a:xfrm rot="-5400000" flipV="1">
            <a:off x="-3992759" y="-998226"/>
            <a:ext cx="7375939" cy="7771583"/>
          </a:xfrm>
          <a:prstGeom prst="rect">
            <a:avLst/>
          </a:prstGeom>
        </p:spPr>
      </p:pic>
      <p:sp>
        <p:nvSpPr>
          <p:cNvPr id="7" name="TextBox 7"/>
          <p:cNvSpPr txBox="1"/>
          <p:nvPr/>
        </p:nvSpPr>
        <p:spPr>
          <a:xfrm>
            <a:off x="7356112" y="2244709"/>
            <a:ext cx="10344528" cy="6268213"/>
          </a:xfrm>
          <a:prstGeom prst="rect">
            <a:avLst/>
          </a:prstGeom>
        </p:spPr>
        <p:txBody>
          <a:bodyPr lIns="0" tIns="0" rIns="0" bIns="0" rtlCol="0" anchor="t">
            <a:spAutoFit/>
          </a:bodyPr>
          <a:lstStyle/>
          <a:p>
            <a:pPr>
              <a:lnSpc>
                <a:spcPts val="6263"/>
              </a:lnSpc>
            </a:pPr>
            <a:r>
              <a:rPr lang="en-US" sz="3599">
                <a:solidFill>
                  <a:srgbClr val="000000"/>
                </a:solidFill>
                <a:latin typeface="Inter"/>
              </a:rPr>
              <a:t>It's an open-source, NoSQL document database. It is popularly used in conjunction with Amazon Web Services, Azure, and other data sources for application development and ongoing operation. In simple terms, MongoDB is a document-oriented database. This open-source product is developed and supported by 10gen. </a:t>
            </a:r>
          </a:p>
        </p:txBody>
      </p:sp>
      <p:pic>
        <p:nvPicPr>
          <p:cNvPr id="8" name="Picture 8"/>
          <p:cNvPicPr>
            <a:picLocks noChangeAspect="1"/>
          </p:cNvPicPr>
          <p:nvPr/>
        </p:nvPicPr>
        <p:blipFill>
          <a:blip r:embed="rId5"/>
          <a:srcRect/>
          <a:stretch>
            <a:fillRect/>
          </a:stretch>
        </p:blipFill>
        <p:spPr>
          <a:xfrm>
            <a:off x="1561317" y="5646235"/>
            <a:ext cx="4640765" cy="4640765"/>
          </a:xfrm>
          <a:prstGeom prst="rect">
            <a:avLst/>
          </a:prstGeom>
        </p:spPr>
      </p:pic>
      <p:sp>
        <p:nvSpPr>
          <p:cNvPr id="9" name="TextBox 9"/>
          <p:cNvSpPr txBox="1"/>
          <p:nvPr/>
        </p:nvSpPr>
        <p:spPr>
          <a:xfrm>
            <a:off x="6609472" y="756425"/>
            <a:ext cx="11091168" cy="1200150"/>
          </a:xfrm>
          <a:prstGeom prst="rect">
            <a:avLst/>
          </a:prstGeom>
        </p:spPr>
        <p:txBody>
          <a:bodyPr lIns="0" tIns="0" rIns="0" bIns="0" rtlCol="0" anchor="t">
            <a:spAutoFit/>
          </a:bodyPr>
          <a:lstStyle/>
          <a:p>
            <a:pPr>
              <a:lnSpc>
                <a:spcPts val="9599"/>
              </a:lnSpc>
            </a:pPr>
            <a:r>
              <a:rPr lang="en-US" sz="7999">
                <a:solidFill>
                  <a:srgbClr val="00A364"/>
                </a:solidFill>
                <a:latin typeface="Rosario Bold"/>
              </a:rPr>
              <a:t>Introduction to MongoDB </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818992" y="1647061"/>
            <a:ext cx="12391470" cy="8449439"/>
          </a:xfrm>
          <a:prstGeom prst="rect">
            <a:avLst/>
          </a:prstGeom>
        </p:spPr>
        <p:txBody>
          <a:bodyPr lIns="0" tIns="0" rIns="0" bIns="0" rtlCol="0" anchor="t">
            <a:spAutoFit/>
          </a:bodyPr>
          <a:lstStyle/>
          <a:p>
            <a:pPr>
              <a:lnSpc>
                <a:spcPts val="6263"/>
              </a:lnSpc>
            </a:pPr>
            <a:r>
              <a:rPr lang="en-US" sz="3599">
                <a:solidFill>
                  <a:srgbClr val="000000"/>
                </a:solidFill>
                <a:latin typeface="Inter"/>
              </a:rPr>
              <a:t>MongoDB offers many advantages over traditional relational databases:</a:t>
            </a:r>
          </a:p>
          <a:p>
            <a:pPr marL="777234" lvl="1" indent="-388617">
              <a:lnSpc>
                <a:spcPts val="6263"/>
              </a:lnSpc>
              <a:buFont typeface="Arial"/>
              <a:buChar char="•"/>
            </a:pPr>
            <a:r>
              <a:rPr lang="en-US" sz="3599">
                <a:solidFill>
                  <a:srgbClr val="000000"/>
                </a:solidFill>
                <a:latin typeface="Inter"/>
                <a:hlinkClick r:id="rId2" tooltip="https://www.mongodb.com/advantages-of-mongodb#full-cloudbased-application-data-platform"/>
              </a:rPr>
              <a:t>Full cloud-based developer data platform</a:t>
            </a:r>
          </a:p>
          <a:p>
            <a:pPr marL="777234" lvl="1" indent="-388617">
              <a:lnSpc>
                <a:spcPts val="6263"/>
              </a:lnSpc>
              <a:buFont typeface="Arial"/>
              <a:buChar char="•"/>
            </a:pPr>
            <a:r>
              <a:rPr lang="en-US" sz="3599">
                <a:solidFill>
                  <a:srgbClr val="000000"/>
                </a:solidFill>
                <a:latin typeface="Inter"/>
                <a:hlinkClick r:id="rId2" tooltip="https://www.mongodb.com/advantages-of-mongodb#flexible-document-schemas"/>
              </a:rPr>
              <a:t>Flexible document schemas</a:t>
            </a:r>
          </a:p>
          <a:p>
            <a:pPr marL="777234" lvl="1" indent="-388617">
              <a:lnSpc>
                <a:spcPts val="4787"/>
              </a:lnSpc>
              <a:buFont typeface="Arial"/>
              <a:buChar char="•"/>
            </a:pPr>
            <a:r>
              <a:rPr lang="en-US" sz="3599">
                <a:solidFill>
                  <a:srgbClr val="000000"/>
                </a:solidFill>
                <a:latin typeface="Inter"/>
                <a:hlinkClick r:id="rId2" tooltip="https://www.mongodb.com/advantages-of-mongodb#widely-supported-and-code-native-access"/>
              </a:rPr>
              <a:t>Widely supported and code-native data access</a:t>
            </a:r>
          </a:p>
          <a:p>
            <a:pPr marL="777234" lvl="1" indent="-388617">
              <a:lnSpc>
                <a:spcPts val="6263"/>
              </a:lnSpc>
              <a:buFont typeface="Arial"/>
              <a:buChar char="•"/>
            </a:pPr>
            <a:r>
              <a:rPr lang="en-US" sz="3599">
                <a:solidFill>
                  <a:srgbClr val="000000"/>
                </a:solidFill>
                <a:latin typeface="Inter"/>
                <a:hlinkClick r:id="rId2" tooltip="https://www.mongodb.com/advantages-of-mongodb#changefriendly-design"/>
              </a:rPr>
              <a:t>Change-friendly design</a:t>
            </a:r>
          </a:p>
          <a:p>
            <a:pPr marL="777234" lvl="1" indent="-388617">
              <a:lnSpc>
                <a:spcPts val="6263"/>
              </a:lnSpc>
              <a:buFont typeface="Arial"/>
              <a:buChar char="•"/>
            </a:pPr>
            <a:r>
              <a:rPr lang="en-US" sz="3599">
                <a:solidFill>
                  <a:srgbClr val="000000"/>
                </a:solidFill>
                <a:latin typeface="Inter"/>
                <a:hlinkClick r:id="rId2" tooltip="https://www.mongodb.com/advantages-of-mongodb#powerful-querying-and-analytics"/>
              </a:rPr>
              <a:t>Powerful querying and analytics</a:t>
            </a:r>
          </a:p>
          <a:p>
            <a:pPr marL="777234" lvl="1" indent="-388617">
              <a:lnSpc>
                <a:spcPts val="6263"/>
              </a:lnSpc>
              <a:buFont typeface="Arial"/>
              <a:buChar char="•"/>
            </a:pPr>
            <a:r>
              <a:rPr lang="en-US" sz="3599">
                <a:solidFill>
                  <a:srgbClr val="000000"/>
                </a:solidFill>
                <a:latin typeface="Inter"/>
                <a:hlinkClick r:id="rId2" tooltip="https://www.mongodb.com/advantages-of-mongodb#easy-horizontal-scaleout-with-sharding-"/>
              </a:rPr>
              <a:t>Easy horizontal scale-out with sharding</a:t>
            </a:r>
          </a:p>
          <a:p>
            <a:pPr marL="777234" lvl="1" indent="-388617">
              <a:lnSpc>
                <a:spcPts val="6263"/>
              </a:lnSpc>
              <a:buFont typeface="Arial"/>
              <a:buChar char="•"/>
            </a:pPr>
            <a:r>
              <a:rPr lang="en-US" sz="3599">
                <a:solidFill>
                  <a:srgbClr val="000000"/>
                </a:solidFill>
                <a:latin typeface="Inter"/>
                <a:hlinkClick r:id="rId2" tooltip="https://www.mongodb.com/advantages-of-mongodb#simple-installation"/>
              </a:rPr>
              <a:t>Simple installation</a:t>
            </a:r>
          </a:p>
          <a:p>
            <a:pPr marL="777234" lvl="1" indent="-388617">
              <a:lnSpc>
                <a:spcPts val="6263"/>
              </a:lnSpc>
              <a:buFont typeface="Arial"/>
              <a:buChar char="•"/>
            </a:pPr>
            <a:r>
              <a:rPr lang="en-US" sz="3599">
                <a:solidFill>
                  <a:srgbClr val="000000"/>
                </a:solidFill>
                <a:latin typeface="Inter"/>
                <a:hlinkClick r:id="rId2" tooltip="https://www.mongodb.com/advantages-of-mongodb#costeffective"/>
              </a:rPr>
              <a:t>Cost-effective</a:t>
            </a:r>
          </a:p>
          <a:p>
            <a:pPr marL="777234" lvl="1" indent="-388617">
              <a:lnSpc>
                <a:spcPts val="6263"/>
              </a:lnSpc>
              <a:buFont typeface="Arial"/>
              <a:buChar char="•"/>
            </a:pPr>
            <a:r>
              <a:rPr lang="en-US" sz="3599">
                <a:solidFill>
                  <a:srgbClr val="000000"/>
                </a:solidFill>
                <a:latin typeface="Inter"/>
                <a:hlinkClick r:id="rId2" tooltip="https://www.mongodb.com/advantages-of-mongodb#full-technical-support-and-documentation"/>
              </a:rPr>
              <a:t>Full technical support and documentation</a:t>
            </a:r>
          </a:p>
        </p:txBody>
      </p:sp>
      <p:pic>
        <p:nvPicPr>
          <p:cNvPr id="3" name="Picture 3"/>
          <p:cNvPicPr>
            <a:picLocks noChangeAspect="1"/>
          </p:cNvPicPr>
          <p:nvPr/>
        </p:nvPicPr>
        <p:blipFill>
          <a:blip r:embed="rId3">
            <a:extLst>
              <a:ext uri="{28A0092B-C50C-407E-A947-70E740481C1C}">
                <a14:useLocalDpi xmlns:a14="http://schemas.microsoft.com/office/drawing/2010/main" xmlns="" val="0"/>
              </a:ext>
              <a:ext uri="{96DAC541-7B7A-43D3-8B79-37D633B846F1}">
                <asvg:svgBlip xmlns="" xmlns:asvg="http://schemas.microsoft.com/office/drawing/2016/SVG/main" r:embed="rId12"/>
              </a:ext>
            </a:extLst>
          </a:blip>
          <a:srcRect/>
          <a:stretch>
            <a:fillRect/>
          </a:stretch>
        </p:blipFill>
        <p:spPr>
          <a:xfrm>
            <a:off x="14621289" y="6620289"/>
            <a:ext cx="3666711" cy="3666711"/>
          </a:xfrm>
          <a:prstGeom prst="rect">
            <a:avLst/>
          </a:prstGeom>
        </p:spPr>
      </p:pic>
      <p:pic>
        <p:nvPicPr>
          <p:cNvPr id="4" name="Picture 4"/>
          <p:cNvPicPr>
            <a:picLocks noChangeAspect="1"/>
          </p:cNvPicPr>
          <p:nvPr/>
        </p:nvPicPr>
        <p:blipFill>
          <a:blip r:embed="rId13">
            <a:extLst>
              <a:ext uri="{28A0092B-C50C-407E-A947-70E740481C1C}">
                <a14:useLocalDpi xmlns:a14="http://schemas.microsoft.com/office/drawing/2010/main" xmlns="" val="0"/>
              </a:ext>
              <a:ext uri="{96DAC541-7B7A-43D3-8B79-37D633B846F1}">
                <asvg:svgBlip xmlns="" xmlns:asvg="http://schemas.microsoft.com/office/drawing/2016/SVG/main" r:embed="rId14"/>
              </a:ext>
            </a:extLst>
          </a:blip>
          <a:srcRect/>
          <a:stretch>
            <a:fillRect/>
          </a:stretch>
        </p:blipFill>
        <p:spPr>
          <a:xfrm>
            <a:off x="13414157" y="0"/>
            <a:ext cx="5945501" cy="5143500"/>
          </a:xfrm>
          <a:prstGeom prst="rect">
            <a:avLst/>
          </a:prstGeom>
        </p:spPr>
      </p:pic>
      <p:pic>
        <p:nvPicPr>
          <p:cNvPr id="5" name="Picture 5"/>
          <p:cNvPicPr>
            <a:picLocks noChangeAspect="1"/>
          </p:cNvPicPr>
          <p:nvPr/>
        </p:nvPicPr>
        <p:blipFill>
          <a:blip r:embed="rId15"/>
          <a:srcRect/>
          <a:stretch>
            <a:fillRect/>
          </a:stretch>
        </p:blipFill>
        <p:spPr>
          <a:xfrm>
            <a:off x="14077486" y="1352823"/>
            <a:ext cx="3916395" cy="5267466"/>
          </a:xfrm>
          <a:prstGeom prst="rect">
            <a:avLst/>
          </a:prstGeom>
        </p:spPr>
      </p:pic>
      <p:sp>
        <p:nvSpPr>
          <p:cNvPr id="6" name="TextBox 6"/>
          <p:cNvSpPr txBox="1"/>
          <p:nvPr/>
        </p:nvSpPr>
        <p:spPr>
          <a:xfrm>
            <a:off x="818992" y="559304"/>
            <a:ext cx="10328010" cy="1014992"/>
          </a:xfrm>
          <a:prstGeom prst="rect">
            <a:avLst/>
          </a:prstGeom>
        </p:spPr>
        <p:txBody>
          <a:bodyPr lIns="0" tIns="0" rIns="0" bIns="0" rtlCol="0" anchor="t">
            <a:spAutoFit/>
          </a:bodyPr>
          <a:lstStyle/>
          <a:p>
            <a:pPr>
              <a:lnSpc>
                <a:spcPts val="7848"/>
              </a:lnSpc>
              <a:spcBef>
                <a:spcPct val="0"/>
              </a:spcBef>
            </a:pPr>
            <a:r>
              <a:rPr lang="en-US" sz="7200">
                <a:solidFill>
                  <a:srgbClr val="00A364"/>
                </a:solidFill>
                <a:latin typeface="Rosario Bold"/>
              </a:rPr>
              <a:t>Advantages of MongoDB</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D85D"/>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xmlns="" val="0"/>
              </a:ext>
              <a:ext uri="{96DAC541-7B7A-43D3-8B79-37D633B846F1}">
                <asvg:svgBlip xmlns="" xmlns:asvg="http://schemas.microsoft.com/office/drawing/2016/SVG/main" r:embed="rId3"/>
              </a:ext>
            </a:extLst>
          </a:blip>
          <a:srcRect/>
          <a:stretch>
            <a:fillRect/>
          </a:stretch>
        </p:blipFill>
        <p:spPr>
          <a:xfrm>
            <a:off x="730410" y="5470407"/>
            <a:ext cx="4117183" cy="4510857"/>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xmlns="" val="0"/>
              </a:ext>
              <a:ext uri="{96DAC541-7B7A-43D3-8B79-37D633B846F1}">
                <asvg:svgBlip xmlns="" xmlns:asvg="http://schemas.microsoft.com/office/drawing/2016/SVG/main" r:embed="rId3"/>
              </a:ext>
            </a:extLst>
          </a:blip>
          <a:srcRect/>
          <a:stretch>
            <a:fillRect/>
          </a:stretch>
        </p:blipFill>
        <p:spPr>
          <a:xfrm rot="5400000">
            <a:off x="7150405" y="-127630"/>
            <a:ext cx="9647652" cy="10570137"/>
          </a:xfrm>
          <a:prstGeom prst="rect">
            <a:avLst/>
          </a:prstGeom>
        </p:spPr>
      </p:pic>
      <p:pic>
        <p:nvPicPr>
          <p:cNvPr id="4" name="Picture 4"/>
          <p:cNvPicPr>
            <a:picLocks noChangeAspect="1"/>
          </p:cNvPicPr>
          <p:nvPr/>
        </p:nvPicPr>
        <p:blipFill>
          <a:blip r:embed="rId4"/>
          <a:srcRect/>
          <a:stretch>
            <a:fillRect/>
          </a:stretch>
        </p:blipFill>
        <p:spPr>
          <a:xfrm>
            <a:off x="1028700" y="5929213"/>
            <a:ext cx="3662866" cy="4292560"/>
          </a:xfrm>
          <a:prstGeom prst="rect">
            <a:avLst/>
          </a:prstGeom>
        </p:spPr>
      </p:pic>
      <p:pic>
        <p:nvPicPr>
          <p:cNvPr id="5" name="Picture 5"/>
          <p:cNvPicPr>
            <a:picLocks noChangeAspect="1"/>
          </p:cNvPicPr>
          <p:nvPr/>
        </p:nvPicPr>
        <p:blipFill>
          <a:blip r:embed="rId5"/>
          <a:srcRect/>
          <a:stretch>
            <a:fillRect/>
          </a:stretch>
        </p:blipFill>
        <p:spPr>
          <a:xfrm rot="-1527090">
            <a:off x="313891" y="5046684"/>
            <a:ext cx="2277494" cy="1765058"/>
          </a:xfrm>
          <a:prstGeom prst="rect">
            <a:avLst/>
          </a:prstGeom>
        </p:spPr>
      </p:pic>
      <p:sp>
        <p:nvSpPr>
          <p:cNvPr id="6" name="TextBox 6"/>
          <p:cNvSpPr txBox="1"/>
          <p:nvPr/>
        </p:nvSpPr>
        <p:spPr>
          <a:xfrm>
            <a:off x="7152029" y="2437633"/>
            <a:ext cx="9802112" cy="5811520"/>
          </a:xfrm>
          <a:prstGeom prst="rect">
            <a:avLst/>
          </a:prstGeom>
        </p:spPr>
        <p:txBody>
          <a:bodyPr lIns="0" tIns="0" rIns="0" bIns="0" rtlCol="0" anchor="t">
            <a:spAutoFit/>
          </a:bodyPr>
          <a:lstStyle/>
          <a:p>
            <a:pPr>
              <a:lnSpc>
                <a:spcPts val="6650"/>
              </a:lnSpc>
            </a:pPr>
            <a:r>
              <a:rPr lang="en-US" sz="3800">
                <a:solidFill>
                  <a:srgbClr val="000000"/>
                </a:solidFill>
                <a:latin typeface="Inter"/>
              </a:rPr>
              <a:t>Why MongoDB is better than SQL? In comparison to the SQL server, MongoDB is faster and more scalable. While the SQL server supports JOIN and Global transactions, MongoDB does not. The MS SQL server does not accommodate large amounts of data, however MongoDB does</a:t>
            </a:r>
          </a:p>
        </p:txBody>
      </p:sp>
      <p:sp>
        <p:nvSpPr>
          <p:cNvPr id="7" name="TextBox 7"/>
          <p:cNvSpPr txBox="1"/>
          <p:nvPr/>
        </p:nvSpPr>
        <p:spPr>
          <a:xfrm>
            <a:off x="508164" y="697865"/>
            <a:ext cx="4561674" cy="4445635"/>
          </a:xfrm>
          <a:prstGeom prst="rect">
            <a:avLst/>
          </a:prstGeom>
        </p:spPr>
        <p:txBody>
          <a:bodyPr lIns="0" tIns="0" rIns="0" bIns="0" rtlCol="0" anchor="t">
            <a:spAutoFit/>
          </a:bodyPr>
          <a:lstStyle/>
          <a:p>
            <a:pPr marL="0" lvl="0" indent="0" algn="ctr">
              <a:lnSpc>
                <a:spcPts val="8720"/>
              </a:lnSpc>
              <a:spcBef>
                <a:spcPct val="0"/>
              </a:spcBef>
            </a:pPr>
            <a:r>
              <a:rPr lang="en-US" sz="8000">
                <a:solidFill>
                  <a:srgbClr val="000000"/>
                </a:solidFill>
                <a:latin typeface="Rosario Bold"/>
              </a:rPr>
              <a:t>What is better MongoDB or SQL? </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307</Words>
  <Application>Microsoft Office PowerPoint</Application>
  <PresentationFormat>Personnalisé</PresentationFormat>
  <Paragraphs>32</Paragraphs>
  <Slides>6</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6</vt:i4>
      </vt:variant>
    </vt:vector>
  </HeadingPairs>
  <TitlesOfParts>
    <vt:vector size="12" baseType="lpstr">
      <vt:lpstr>Arial</vt:lpstr>
      <vt:lpstr>Oswald Bold</vt:lpstr>
      <vt:lpstr>Rosario Bold</vt:lpstr>
      <vt:lpstr>Inter</vt:lpstr>
      <vt:lpstr>Calibri</vt:lpstr>
      <vt:lpstr>Office Theme</vt:lpstr>
      <vt:lpstr>Diapositive 1</vt:lpstr>
      <vt:lpstr>Diapositive 2</vt:lpstr>
      <vt:lpstr>Diapositive 3</vt:lpstr>
      <vt:lpstr>Diapositive 4</vt:lpstr>
      <vt:lpstr>Diapositive 5</vt:lpstr>
      <vt:lpstr>Diapositive 6</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MongoDB VS SQL</dc:title>
  <cp:lastModifiedBy>GLOBALINFO</cp:lastModifiedBy>
  <cp:revision>2</cp:revision>
  <dcterms:created xsi:type="dcterms:W3CDTF">2006-08-16T00:00:00Z</dcterms:created>
  <dcterms:modified xsi:type="dcterms:W3CDTF">2023-03-30T17:07:03Z</dcterms:modified>
  <dc:identifier>DAFYBo0fMks</dc:identifier>
</cp:coreProperties>
</file>

<file path=docProps/thumbnail.jpeg>
</file>